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08" r:id="rId1"/>
  </p:sldMasterIdLst>
  <p:notesMasterIdLst>
    <p:notesMasterId r:id="rId17"/>
  </p:notesMasterIdLst>
  <p:sldIdLst>
    <p:sldId id="256" r:id="rId2"/>
    <p:sldId id="257" r:id="rId3"/>
    <p:sldId id="258" r:id="rId4"/>
    <p:sldId id="266" r:id="rId5"/>
    <p:sldId id="264" r:id="rId6"/>
    <p:sldId id="265" r:id="rId7"/>
    <p:sldId id="259" r:id="rId8"/>
    <p:sldId id="267" r:id="rId9"/>
    <p:sldId id="260" r:id="rId10"/>
    <p:sldId id="269" r:id="rId11"/>
    <p:sldId id="261" r:id="rId12"/>
    <p:sldId id="270" r:id="rId13"/>
    <p:sldId id="263" r:id="rId14"/>
    <p:sldId id="271" r:id="rId15"/>
    <p:sldId id="268" r:id="rId16"/>
  </p:sldIdLst>
  <p:sldSz cx="12192000" cy="6858000"/>
  <p:notesSz cx="6858000" cy="9144000"/>
  <p:embeddedFontLst>
    <p:embeddedFont>
      <p:font typeface="Alegreya Sans" pitchFamily="2" charset="0"/>
      <p:regular r:id="rId18"/>
      <p:bold r:id="rId19"/>
      <p:italic r:id="rId20"/>
      <p:boldItalic r:id="rId21"/>
    </p:embeddedFont>
    <p:embeddedFont>
      <p:font typeface="Alegreya Sans SC Black" pitchFamily="2" charset="0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orbel" panose="020B0503020204020204" pitchFamily="34" charset="0"/>
      <p:regular r:id="rId29"/>
      <p:bold r:id="rId30"/>
      <p:italic r:id="rId31"/>
      <p:boldItalic r:id="rId32"/>
    </p:embeddedFont>
    <p:embeddedFont>
      <p:font typeface="Gill Sans MT" panose="020B0502020104020203" pitchFamily="34" charset="77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88"/>
    <p:restoredTop sz="94710"/>
  </p:normalViewPr>
  <p:slideViewPr>
    <p:cSldViewPr snapToGrid="0">
      <p:cViewPr varScale="1">
        <p:scale>
          <a:sx n="145" d="100"/>
          <a:sy n="145" d="100"/>
        </p:scale>
        <p:origin x="2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theme" Target="theme/theme1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468D8-CE4B-4FB7-9355-0C562AC70BB9}" type="datetimeFigureOut">
              <a:rPr lang="ru-RU" smtClean="0"/>
              <a:t>09.04.2024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1E337-348C-43E4-BDEE-11ED752188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4794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5F02A-D8D8-4199-B3DA-956D5742FAF1}" type="datetime1">
              <a:rPr lang="ru-RU" smtClean="0"/>
              <a:t>09.04.2024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98EF-B01D-455D-A629-E79ADE9F27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80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0DD4B-61FB-4246-9E08-A8CC83EE2238}" type="datetime1">
              <a:rPr lang="ru-RU" smtClean="0"/>
              <a:t>09.04.2024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98EF-B01D-455D-A629-E79ADE9F27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785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CCF0A-16CC-4F13-97EB-CE93E6689BD1}" type="datetime1">
              <a:rPr lang="ru-RU" smtClean="0"/>
              <a:t>09.04.2024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98EF-B01D-455D-A629-E79ADE9F27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4091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F2329-39BF-4C82-890B-36E0F8F6224A}" type="datetime1">
              <a:rPr lang="ru-RU" smtClean="0"/>
              <a:t>09.04.2024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98EF-B01D-455D-A629-E79ADE9F27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1992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7DB4-4AAC-4E08-BBB7-17676BDA03E9}" type="datetime1">
              <a:rPr lang="ru-RU" smtClean="0"/>
              <a:t>09.04.2024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98EF-B01D-455D-A629-E79ADE9F27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5554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448F-CB1C-4DDA-A6D7-F0363F92F102}" type="datetime1">
              <a:rPr lang="ru-RU" smtClean="0"/>
              <a:t>09.04.2024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98EF-B01D-455D-A629-E79ADE9F27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2586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22B4D-3F58-4D21-BFA0-6AB1C26D6BA0}" type="datetime1">
              <a:rPr lang="ru-RU" smtClean="0"/>
              <a:t>09.04.2024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98EF-B01D-455D-A629-E79ADE9F27C9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889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F5B5E-A155-4FFF-8C9D-3EEF37469E9C}" type="datetime1">
              <a:rPr lang="ru-RU" smtClean="0"/>
              <a:t>09.04.2024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98EF-B01D-455D-A629-E79ADE9F27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4900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113D7-1C48-4017-A109-AFA161875201}" type="datetime1">
              <a:rPr lang="ru-RU" smtClean="0"/>
              <a:t>09.04.2024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98EF-B01D-455D-A629-E79ADE9F27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979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EADF-8323-45A6-958E-2D19BD53A2D4}" type="datetime1">
              <a:rPr lang="ru-RU" smtClean="0"/>
              <a:t>09.04.2024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98EF-B01D-455D-A629-E79ADE9F27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3241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F2DDBD4A-3182-46D6-858C-372D2B53F829}" type="datetime1">
              <a:rPr lang="ru-RU" smtClean="0"/>
              <a:t>09.04.2024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98EF-B01D-455D-A629-E79ADE9F27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5890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4DC8337B-71F5-4D92-8543-0F0B2E8CAB8D}" type="datetime1">
              <a:rPr lang="ru-RU" smtClean="0"/>
              <a:t>09.04.2024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9C9098EF-B01D-455D-A629-E79ADE9F27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7957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927B50-C144-4AEA-B4B8-E51DAA76E7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cap="none" dirty="0">
                <a:latin typeface="Alegreya Sans SC Black" panose="00000A00000000000000" pitchFamily="2" charset="0"/>
              </a:rPr>
              <a:t>Борьба советского народа против германского нацизма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B635AC-E3B0-4002-B83F-18EE183C19A4}"/>
              </a:ext>
            </a:extLst>
          </p:cNvPr>
          <p:cNvSpPr txBox="1"/>
          <p:nvPr/>
        </p:nvSpPr>
        <p:spPr>
          <a:xfrm>
            <a:off x="3217333" y="4493066"/>
            <a:ext cx="57573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Alegreya Sans" panose="00000500000000000000" pitchFamily="2" charset="0"/>
                <a:ea typeface="Times New Roman" panose="02020603050405020304" pitchFamily="18" charset="0"/>
              </a:rPr>
              <a:t>Выполнили студенты гр. 4326 Якупов Р. Г., Томчук Г. С.</a:t>
            </a:r>
            <a:endParaRPr lang="ru-RU" sz="2000" dirty="0">
              <a:effectLst/>
              <a:latin typeface="Alegreya Sans" panose="00000500000000000000" pitchFamily="2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104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96D3F84-708A-45A4-B700-1AE87B73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211159"/>
            <a:ext cx="11802534" cy="660908"/>
          </a:xfrm>
        </p:spPr>
        <p:txBody>
          <a:bodyPr>
            <a:normAutofit fontScale="90000"/>
          </a:bodyPr>
          <a:lstStyle/>
          <a:p>
            <a:r>
              <a:rPr lang="ru-RU" cap="none" dirty="0">
                <a:latin typeface="Alegreya Sans SC Black" panose="00000A00000000000000" pitchFamily="2" charset="0"/>
              </a:rPr>
              <a:t>Партизанское движение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BADFFF7-CC77-49E4-874C-B5A73F55CB08}"/>
              </a:ext>
            </a:extLst>
          </p:cNvPr>
          <p:cNvSpPr txBox="1">
            <a:spLocks/>
          </p:cNvSpPr>
          <p:nvPr/>
        </p:nvSpPr>
        <p:spPr>
          <a:xfrm>
            <a:off x="11534470" y="6184044"/>
            <a:ext cx="462797" cy="462797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9098EF-B01D-455D-A629-E79ADE9F27C9}" type="slidenum">
              <a:rPr lang="ru-RU" sz="2400" smtClean="0">
                <a:latin typeface="Alegreya Sans SC Black" panose="00000A00000000000000" pitchFamily="2" charset="0"/>
              </a:rPr>
              <a:pPr/>
              <a:t>10</a:t>
            </a:fld>
            <a:endParaRPr lang="ru-RU" sz="2400" dirty="0">
              <a:latin typeface="Alegreya Sans SC Black" panose="00000A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BBBD6F-3126-0563-CDE9-6BA83DD8CCCC}"/>
              </a:ext>
            </a:extLst>
          </p:cNvPr>
          <p:cNvSpPr txBox="1"/>
          <p:nvPr/>
        </p:nvSpPr>
        <p:spPr>
          <a:xfrm>
            <a:off x="1719334" y="1481341"/>
            <a:ext cx="4541003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effectLst/>
                <a:latin typeface="Alegreya Sans" panose="00000500000000000000" pitchFamily="2" charset="0"/>
                <a:ea typeface="Times New Roman" panose="02020603050405020304" pitchFamily="18" charset="0"/>
              </a:rPr>
              <a:t>Во время войны советские партизаны уничтожили, ранили и захватили в плен порядка 1.5 млн. гитлеровцев, осуществили 18 тыс. крушений поездов, вывели из строя более 4 тыс. фашистских танков и бронемашин, разгромили около 3 тыс. вражеских гарнизонов, повредили порядка 1600 железных мостов. В вооруженной борьбе в тылу врага участвовало порядка миллиона партизан, которая активно поддерживалась десятками миллионов советских граждан и носила всенародный характер.</a:t>
            </a:r>
          </a:p>
        </p:txBody>
      </p:sp>
      <p:pic>
        <p:nvPicPr>
          <p:cNvPr id="1026" name="Picture 2" descr="Народный комиссар обороны СССР и член Политбюро ЦК ВКП (б) К. Е. Ворошилов">
            <a:extLst>
              <a:ext uri="{FF2B5EF4-FFF2-40B4-BE49-F238E27FC236}">
                <a16:creationId xmlns:a16="http://schemas.microsoft.com/office/drawing/2014/main" id="{AF93DAFC-0B58-EB82-F859-CCE5E15CD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241" y="1233690"/>
            <a:ext cx="3088733" cy="4037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ABE175-8E2D-2617-572D-4F3C53BF092B}"/>
              </a:ext>
            </a:extLst>
          </p:cNvPr>
          <p:cNvSpPr txBox="1"/>
          <p:nvPr/>
        </p:nvSpPr>
        <p:spPr>
          <a:xfrm>
            <a:off x="6590907" y="5492112"/>
            <a:ext cx="4343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i="1" dirty="0">
                <a:effectLst/>
                <a:latin typeface="Alegreya Sans" panose="00000500000000000000" pitchFamily="2" charset="0"/>
                <a:ea typeface="Times New Roman" panose="02020603050405020304" pitchFamily="18" charset="0"/>
              </a:rPr>
              <a:t>Главнокомандующий партизанским движением, Маршал Советского Союза К. Е. Ворошилов</a:t>
            </a:r>
          </a:p>
        </p:txBody>
      </p:sp>
    </p:spTree>
    <p:extLst>
      <p:ext uri="{BB962C8B-B14F-4D97-AF65-F5344CB8AC3E}">
        <p14:creationId xmlns:p14="http://schemas.microsoft.com/office/powerpoint/2010/main" val="353066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96D3F84-708A-45A4-B700-1AE87B73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211159"/>
            <a:ext cx="11802534" cy="660908"/>
          </a:xfrm>
        </p:spPr>
        <p:txBody>
          <a:bodyPr>
            <a:normAutofit fontScale="90000"/>
          </a:bodyPr>
          <a:lstStyle/>
          <a:p>
            <a:r>
              <a:rPr lang="ru-RU" cap="none" dirty="0">
                <a:latin typeface="Alegreya Sans SC Black" panose="00000A00000000000000" pitchFamily="2" charset="0"/>
              </a:rPr>
              <a:t>Проблема коллаборационизма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F70AB10-6341-433B-A13F-A24FE29C3623}"/>
              </a:ext>
            </a:extLst>
          </p:cNvPr>
          <p:cNvSpPr txBox="1">
            <a:spLocks/>
          </p:cNvSpPr>
          <p:nvPr/>
        </p:nvSpPr>
        <p:spPr>
          <a:xfrm>
            <a:off x="11534470" y="6184044"/>
            <a:ext cx="462797" cy="462797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9098EF-B01D-455D-A629-E79ADE9F27C9}" type="slidenum">
              <a:rPr lang="ru-RU" sz="2400" smtClean="0">
                <a:latin typeface="Alegreya Sans SC Black" panose="00000A00000000000000" pitchFamily="2" charset="0"/>
              </a:rPr>
              <a:pPr/>
              <a:t>11</a:t>
            </a:fld>
            <a:endParaRPr lang="ru-RU" sz="2400" dirty="0">
              <a:latin typeface="Alegreya Sans SC Black" panose="00000A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B3A114-3820-704F-AD6B-FA9891A0DCF3}"/>
              </a:ext>
            </a:extLst>
          </p:cNvPr>
          <p:cNvSpPr txBox="1"/>
          <p:nvPr/>
        </p:nvSpPr>
        <p:spPr>
          <a:xfrm>
            <a:off x="8201409" y="1789118"/>
            <a:ext cx="3162009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effectLst/>
                <a:latin typeface="Alegreya Sans" panose="00000500000000000000" pitchFamily="2" charset="0"/>
                <a:ea typeface="Times New Roman" panose="02020603050405020304" pitchFamily="18" charset="0"/>
              </a:rPr>
              <a:t>Коллаборационизм – это добровольное сотрудничество с нацистским военно-политическим руководством на территории Германии или оккупированных ею стран, с целью установления или укрепления нового административно-политического режима.</a:t>
            </a: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2F350FA9-59F1-69DA-7EA6-685E8B43B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0441" y="1263660"/>
            <a:ext cx="7285962" cy="4777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1412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96D3F84-708A-45A4-B700-1AE87B73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211159"/>
            <a:ext cx="11802534" cy="660908"/>
          </a:xfrm>
        </p:spPr>
        <p:txBody>
          <a:bodyPr>
            <a:normAutofit fontScale="90000"/>
          </a:bodyPr>
          <a:lstStyle/>
          <a:p>
            <a:r>
              <a:rPr lang="ru-RU" cap="none" dirty="0">
                <a:latin typeface="Alegreya Sans SC Black" panose="00000A00000000000000" pitchFamily="2" charset="0"/>
              </a:rPr>
              <a:t>Проблема коллаборационизма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F70AB10-6341-433B-A13F-A24FE29C3623}"/>
              </a:ext>
            </a:extLst>
          </p:cNvPr>
          <p:cNvSpPr txBox="1">
            <a:spLocks/>
          </p:cNvSpPr>
          <p:nvPr/>
        </p:nvSpPr>
        <p:spPr>
          <a:xfrm>
            <a:off x="11534470" y="6184044"/>
            <a:ext cx="462797" cy="462797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9098EF-B01D-455D-A629-E79ADE9F27C9}" type="slidenum">
              <a:rPr lang="ru-RU" sz="2400" smtClean="0">
                <a:latin typeface="Alegreya Sans SC Black" panose="00000A00000000000000" pitchFamily="2" charset="0"/>
              </a:rPr>
              <a:pPr/>
              <a:t>12</a:t>
            </a:fld>
            <a:endParaRPr lang="ru-RU" sz="2400" dirty="0">
              <a:latin typeface="Alegreya Sans SC Black" panose="00000A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B3A114-3820-704F-AD6B-FA9891A0DCF3}"/>
              </a:ext>
            </a:extLst>
          </p:cNvPr>
          <p:cNvSpPr txBox="1"/>
          <p:nvPr/>
        </p:nvSpPr>
        <p:spPr>
          <a:xfrm>
            <a:off x="790114" y="1389622"/>
            <a:ext cx="3675354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effectLst/>
                <a:latin typeface="Alegreya Sans" panose="00000500000000000000" pitchFamily="2" charset="0"/>
                <a:ea typeface="Times New Roman" panose="02020603050405020304" pitchFamily="18" charset="0"/>
              </a:rPr>
              <a:t>Наиболее известным русским подразделением коллаборационистов была «Русская освободительная армия» (РОА), тесно связанная с именем генерала Власова.</a:t>
            </a:r>
          </a:p>
          <a:p>
            <a:r>
              <a:rPr lang="ru-RU" sz="2000" dirty="0">
                <a:effectLst/>
                <a:latin typeface="Alegreya Sans" panose="00000500000000000000" pitchFamily="2" charset="0"/>
                <a:ea typeface="Times New Roman" panose="02020603050405020304" pitchFamily="18" charset="0"/>
              </a:rPr>
              <a:t>1 июля 1942 в деревне </a:t>
            </a:r>
            <a:r>
              <a:rPr lang="ru-RU" sz="2000" dirty="0" err="1">
                <a:effectLst/>
                <a:latin typeface="Alegreya Sans" panose="00000500000000000000" pitchFamily="2" charset="0"/>
                <a:ea typeface="Times New Roman" panose="02020603050405020304" pitchFamily="18" charset="0"/>
              </a:rPr>
              <a:t>Туховежи</a:t>
            </a:r>
            <a:r>
              <a:rPr lang="ru-RU" sz="2000" dirty="0">
                <a:effectLst/>
                <a:latin typeface="Alegreya Sans" panose="00000500000000000000" pitchFamily="2" charset="0"/>
                <a:ea typeface="Times New Roman" panose="02020603050405020304" pitchFamily="18" charset="0"/>
              </a:rPr>
              <a:t> Власов сдался в плен патрулю вермахта. Власов согласился сотрудничать с нацистами и возглавил «Комитет освобождения народов России» и «Русскую освободительную армию», составленные из пленных советских военнослужащих.</a:t>
            </a:r>
          </a:p>
          <a:p>
            <a:endParaRPr lang="ru-RU" sz="2000" dirty="0">
              <a:effectLst/>
              <a:latin typeface="Alegreya Sans" panose="00000500000000000000" pitchFamily="2" charset="0"/>
              <a:ea typeface="Times New Roman" panose="02020603050405020304" pitchFamily="18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54D0A72-5703-1125-D23C-31891DF2A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032" y="1190633"/>
            <a:ext cx="5208637" cy="3602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 descr="Власов, Андрей Андреевич — Википедия">
            <a:extLst>
              <a:ext uri="{FF2B5EF4-FFF2-40B4-BE49-F238E27FC236}">
                <a16:creationId xmlns:a16="http://schemas.microsoft.com/office/drawing/2014/main" id="{9C71DEE8-27A3-E7D1-7CD1-44D3DE7DF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5483" y="2709015"/>
            <a:ext cx="2780678" cy="3706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754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96D3F84-708A-45A4-B700-1AE87B73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211159"/>
            <a:ext cx="11802534" cy="660908"/>
          </a:xfrm>
        </p:spPr>
        <p:txBody>
          <a:bodyPr>
            <a:normAutofit fontScale="90000"/>
          </a:bodyPr>
          <a:lstStyle/>
          <a:p>
            <a:r>
              <a:rPr lang="ru-RU" cap="none" dirty="0">
                <a:latin typeface="Alegreya Sans SC Black" panose="00000A00000000000000" pitchFamily="2" charset="0"/>
              </a:rPr>
              <a:t>Выводы</a:t>
            </a:r>
            <a:endParaRPr lang="ru-RU" cap="none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F70AB10-6341-433B-A13F-A24FE29C3623}"/>
              </a:ext>
            </a:extLst>
          </p:cNvPr>
          <p:cNvSpPr txBox="1">
            <a:spLocks/>
          </p:cNvSpPr>
          <p:nvPr/>
        </p:nvSpPr>
        <p:spPr>
          <a:xfrm>
            <a:off x="11534470" y="6184044"/>
            <a:ext cx="462797" cy="462797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9098EF-B01D-455D-A629-E79ADE9F27C9}" type="slidenum">
              <a:rPr lang="ru-RU" sz="2400" smtClean="0">
                <a:latin typeface="Alegreya Sans SC Black" panose="00000A00000000000000" pitchFamily="2" charset="0"/>
              </a:rPr>
              <a:pPr/>
              <a:t>13</a:t>
            </a:fld>
            <a:endParaRPr lang="ru-RU" sz="2400" dirty="0">
              <a:latin typeface="Alegreya Sans SC Black" panose="00000A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10226-0DA8-99C9-3932-80788691300F}"/>
              </a:ext>
            </a:extLst>
          </p:cNvPr>
          <p:cNvSpPr txBox="1"/>
          <p:nvPr/>
        </p:nvSpPr>
        <p:spPr>
          <a:xfrm>
            <a:off x="680937" y="1971844"/>
            <a:ext cx="45213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effectLst/>
                <a:latin typeface="Alegreya Sans" panose="00000500000000000000" pitchFamily="2" charset="0"/>
                <a:ea typeface="Times New Roman" panose="02020603050405020304" pitchFamily="18" charset="0"/>
              </a:rPr>
              <a:t>В достижении победы важнейшую роль сыграло социальное и политическое сплочение народов СССР.</a:t>
            </a:r>
          </a:p>
          <a:p>
            <a:r>
              <a:rPr lang="ru-RU" sz="2000" dirty="0">
                <a:effectLst/>
                <a:latin typeface="Alegreya Sans" panose="00000500000000000000" pitchFamily="2" charset="0"/>
                <a:ea typeface="Times New Roman" panose="02020603050405020304" pitchFamily="18" charset="0"/>
              </a:rPr>
              <a:t>Всенародная борьба с общим врагом, которую вели советские люди, одолевшие и захватчиков, и </a:t>
            </a:r>
            <a:r>
              <a:rPr lang="ru-RU" sz="2000" dirty="0" err="1">
                <a:effectLst/>
                <a:latin typeface="Alegreya Sans" panose="00000500000000000000" pitchFamily="2" charset="0"/>
                <a:ea typeface="Times New Roman" panose="02020603050405020304" pitchFamily="18" charset="0"/>
              </a:rPr>
              <a:t>коллаборантов</a:t>
            </a:r>
            <a:r>
              <a:rPr lang="ru-RU" sz="2000" dirty="0">
                <a:effectLst/>
                <a:latin typeface="Alegreya Sans" panose="00000500000000000000" pitchFamily="2" charset="0"/>
                <a:ea typeface="Times New Roman" panose="02020603050405020304" pitchFamily="18" charset="0"/>
              </a:rPr>
              <a:t>-предателей, наравне с героической стойкостью армии и государственными экономическими решениями «выковала» и в огромной степени приблизила победу в Великой Отечественной войне.</a:t>
            </a:r>
          </a:p>
          <a:p>
            <a:endParaRPr lang="ru-RU" sz="2000" dirty="0">
              <a:effectLst/>
              <a:latin typeface="Alegreya Sans" panose="00000500000000000000" pitchFamily="2" charset="0"/>
              <a:ea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35D661D-851B-688D-4E26-3091E26E0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900" y="1659200"/>
            <a:ext cx="6090968" cy="3898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1459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96D3F84-708A-45A4-B700-1AE87B73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211159"/>
            <a:ext cx="11802534" cy="660908"/>
          </a:xfrm>
        </p:spPr>
        <p:txBody>
          <a:bodyPr>
            <a:normAutofit fontScale="90000"/>
          </a:bodyPr>
          <a:lstStyle/>
          <a:p>
            <a:r>
              <a:rPr lang="ru-RU" cap="none" dirty="0">
                <a:latin typeface="Alegreya Sans SC Black" panose="00000A00000000000000" pitchFamily="2" charset="0"/>
              </a:rPr>
              <a:t>Выводы</a:t>
            </a:r>
            <a:endParaRPr lang="ru-RU" cap="none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F70AB10-6341-433B-A13F-A24FE29C3623}"/>
              </a:ext>
            </a:extLst>
          </p:cNvPr>
          <p:cNvSpPr txBox="1">
            <a:spLocks/>
          </p:cNvSpPr>
          <p:nvPr/>
        </p:nvSpPr>
        <p:spPr>
          <a:xfrm>
            <a:off x="11534470" y="6184044"/>
            <a:ext cx="462797" cy="462797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9098EF-B01D-455D-A629-E79ADE9F27C9}" type="slidenum">
              <a:rPr lang="ru-RU" sz="2400" smtClean="0">
                <a:latin typeface="Alegreya Sans SC Black" panose="00000A00000000000000" pitchFamily="2" charset="0"/>
              </a:rPr>
              <a:pPr/>
              <a:t>14</a:t>
            </a:fld>
            <a:endParaRPr lang="ru-RU" sz="2400" dirty="0">
              <a:latin typeface="Alegreya Sans SC Black" panose="00000A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10226-0DA8-99C9-3932-80788691300F}"/>
              </a:ext>
            </a:extLst>
          </p:cNvPr>
          <p:cNvSpPr txBox="1"/>
          <p:nvPr/>
        </p:nvSpPr>
        <p:spPr>
          <a:xfrm>
            <a:off x="506357" y="1146628"/>
            <a:ext cx="328312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effectLst/>
                <a:latin typeface="Alegreya Sans" panose="00000500000000000000" pitchFamily="2" charset="0"/>
                <a:ea typeface="Times New Roman" panose="02020603050405020304" pitchFamily="18" charset="0"/>
              </a:rPr>
              <a:t>Воинское кладбище «Чесменское» находится в Московском районе Санкт-Петербурга, рядом с Чесменской церковью. Вначале на кладбище хоронили ветеранов русской армии, проживающих в Военной Чесменской богадельне, которая размещалась в бывшем Чесменском дворце, затем погибших защитников Ленинграда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7BE7EA-3F7B-B441-F32C-B72ABF16C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938" y="1026455"/>
            <a:ext cx="4521378" cy="4521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F5C173-13D5-195C-6D91-522D5E48B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268" y="2173945"/>
            <a:ext cx="3657600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92DBFA-9293-6994-1470-7402D148A6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539" y="3287144"/>
            <a:ext cx="3206995" cy="3206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5622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927B50-C144-4AEA-B4B8-E51DAA76E7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cap="none" dirty="0">
                <a:latin typeface="Alegreya Sans SC Black" panose="00000A00000000000000" pitchFamily="2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558787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96D3F84-708A-45A4-B700-1AE87B73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211159"/>
            <a:ext cx="11802534" cy="660908"/>
          </a:xfrm>
        </p:spPr>
        <p:txBody>
          <a:bodyPr>
            <a:normAutofit fontScale="90000"/>
          </a:bodyPr>
          <a:lstStyle/>
          <a:p>
            <a:r>
              <a:rPr lang="ru-RU" cap="none" dirty="0">
                <a:latin typeface="Alegreya Sans SC Black" panose="00000A00000000000000" pitchFamily="2" charset="0"/>
              </a:rPr>
              <a:t>Нацистский режим на оккупированных советских территориях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EA71BF7-675A-4EA3-B3A5-4147A99E8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4470" y="6184044"/>
            <a:ext cx="462797" cy="462797"/>
          </a:xfrm>
        </p:spPr>
        <p:txBody>
          <a:bodyPr/>
          <a:lstStyle/>
          <a:p>
            <a:fld id="{9C9098EF-B01D-455D-A629-E79ADE9F27C9}" type="slidenum">
              <a:rPr lang="ru-RU" sz="2400" smtClean="0">
                <a:latin typeface="Alegreya Sans SC Black" panose="00000A00000000000000" pitchFamily="2" charset="0"/>
              </a:rPr>
              <a:t>2</a:t>
            </a:fld>
            <a:endParaRPr lang="ru-RU" sz="2400" dirty="0">
              <a:latin typeface="Alegreya Sans SC Black" panose="00000A00000000000000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4BC7917-98E8-4289-AFAF-E76A4F68D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33" y="1097496"/>
            <a:ext cx="6290734" cy="5549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500FC5-5FDF-4023-B6B0-051B5D0A1657}"/>
              </a:ext>
            </a:extLst>
          </p:cNvPr>
          <p:cNvSpPr txBox="1"/>
          <p:nvPr/>
        </p:nvSpPr>
        <p:spPr>
          <a:xfrm>
            <a:off x="7112000" y="2174150"/>
            <a:ext cx="4541003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effectLst/>
                <a:latin typeface="Alegreya Sans" panose="00000500000000000000" pitchFamily="2" charset="0"/>
                <a:ea typeface="Times New Roman" panose="02020603050405020304" pitchFamily="18" charset="0"/>
              </a:rPr>
              <a:t>Во время оккупационного режима в годы Второй мировой войны на захваченных территориях СССР Германией были созданы следующие </a:t>
            </a:r>
            <a:r>
              <a:rPr lang="ru-RU" sz="2000" dirty="0" err="1">
                <a:effectLst/>
                <a:latin typeface="Alegreya Sans" panose="00000500000000000000" pitchFamily="2" charset="0"/>
                <a:ea typeface="Times New Roman" panose="02020603050405020304" pitchFamily="18" charset="0"/>
              </a:rPr>
              <a:t>рейхскомиссариаты</a:t>
            </a:r>
            <a:r>
              <a:rPr lang="ru-RU" sz="2000" dirty="0">
                <a:effectLst/>
                <a:latin typeface="Alegreya Sans" panose="00000500000000000000" pitchFamily="2" charset="0"/>
                <a:ea typeface="Times New Roman" panose="02020603050405020304" pitchFamily="18" charset="0"/>
              </a:rPr>
              <a:t> (подчиненные Рейху земли, который управлялись генерал-губернаторо</a:t>
            </a:r>
            <a:r>
              <a:rPr lang="ru-RU" sz="2000" dirty="0">
                <a:latin typeface="Alegreya Sans" panose="00000500000000000000" pitchFamily="2" charset="0"/>
                <a:ea typeface="Times New Roman" panose="02020603050405020304" pitchFamily="18" charset="0"/>
              </a:rPr>
              <a:t>м</a:t>
            </a:r>
            <a:r>
              <a:rPr lang="ru-RU" sz="2000" dirty="0">
                <a:effectLst/>
                <a:latin typeface="Alegreya Sans" panose="00000500000000000000" pitchFamily="2" charset="0"/>
                <a:ea typeface="Times New Roman" panose="02020603050405020304" pitchFamily="18" charset="0"/>
              </a:rPr>
              <a:t>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err="1">
                <a:effectLst/>
                <a:latin typeface="Alegreya Sans" panose="00000500000000000000" pitchFamily="2" charset="0"/>
                <a:ea typeface="Times New Roman" panose="02020603050405020304" pitchFamily="18" charset="0"/>
              </a:rPr>
              <a:t>Остланд</a:t>
            </a:r>
            <a:endParaRPr lang="ru-RU" sz="2000" dirty="0">
              <a:effectLst/>
              <a:latin typeface="Alegreya Sans" panose="00000500000000000000" pitchFamily="2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Alegreya Sans" panose="00000500000000000000" pitchFamily="2" charset="0"/>
                <a:ea typeface="Times New Roman" panose="02020603050405020304" pitchFamily="18" charset="0"/>
              </a:rPr>
              <a:t>Московия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Alegreya Sans" panose="00000500000000000000" pitchFamily="2" charset="0"/>
                <a:ea typeface="Times New Roman" panose="02020603050405020304" pitchFamily="18" charset="0"/>
              </a:rPr>
              <a:t>Украина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Alegreya Sans" panose="00000500000000000000" pitchFamily="2" charset="0"/>
                <a:ea typeface="Times New Roman" panose="02020603050405020304" pitchFamily="18" charset="0"/>
              </a:rPr>
              <a:t>Кавказ</a:t>
            </a:r>
          </a:p>
        </p:txBody>
      </p:sp>
    </p:spTree>
    <p:extLst>
      <p:ext uri="{BB962C8B-B14F-4D97-AF65-F5344CB8AC3E}">
        <p14:creationId xmlns:p14="http://schemas.microsoft.com/office/powerpoint/2010/main" val="2710912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96D3F84-708A-45A4-B700-1AE87B73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211159"/>
            <a:ext cx="11802534" cy="660908"/>
          </a:xfrm>
        </p:spPr>
        <p:txBody>
          <a:bodyPr>
            <a:normAutofit fontScale="90000"/>
          </a:bodyPr>
          <a:lstStyle/>
          <a:p>
            <a:r>
              <a:rPr lang="ru-RU" cap="none" dirty="0">
                <a:latin typeface="Alegreya Sans SC Black" panose="00000A00000000000000" pitchFamily="2" charset="0"/>
              </a:rPr>
              <a:t>Геноцид советских граждан</a:t>
            </a:r>
            <a:endParaRPr lang="ru-RU" dirty="0"/>
          </a:p>
        </p:txBody>
      </p:sp>
      <p:sp>
        <p:nvSpPr>
          <p:cNvPr id="6" name="Номер слайда 4">
            <a:extLst>
              <a:ext uri="{FF2B5EF4-FFF2-40B4-BE49-F238E27FC236}">
                <a16:creationId xmlns:a16="http://schemas.microsoft.com/office/drawing/2014/main" id="{B074150F-9A1D-48DF-9236-5FD8618066FF}"/>
              </a:ext>
            </a:extLst>
          </p:cNvPr>
          <p:cNvSpPr txBox="1">
            <a:spLocks/>
          </p:cNvSpPr>
          <p:nvPr/>
        </p:nvSpPr>
        <p:spPr>
          <a:xfrm>
            <a:off x="11534470" y="6184044"/>
            <a:ext cx="462797" cy="462797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9098EF-B01D-455D-A629-E79ADE9F27C9}" type="slidenum">
              <a:rPr lang="ru-RU" sz="2400" smtClean="0">
                <a:latin typeface="Alegreya Sans SC Black" panose="00000A00000000000000" pitchFamily="2" charset="0"/>
              </a:rPr>
              <a:pPr/>
              <a:t>3</a:t>
            </a:fld>
            <a:endParaRPr lang="ru-RU" sz="2400" dirty="0">
              <a:latin typeface="Alegreya Sans SC Black" panose="00000A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B93CFB-C4A9-4BD5-8AD6-3891B1C899C6}"/>
              </a:ext>
            </a:extLst>
          </p:cNvPr>
          <p:cNvSpPr txBox="1"/>
          <p:nvPr/>
        </p:nvSpPr>
        <p:spPr>
          <a:xfrm>
            <a:off x="6095999" y="1943006"/>
            <a:ext cx="5528733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effectLst/>
                <a:latin typeface="Alegreya Sans" panose="00000500000000000000" pitchFamily="2" charset="0"/>
                <a:ea typeface="Times New Roman" panose="02020603050405020304" pitchFamily="18" charset="0"/>
              </a:rPr>
              <a:t>В период оккупации погибли более 13 млн советских граждан. Из них преднамеренно истреблены — 7 млн человек, умерли от жестоких условий оккупационного режима (голод, болезни) — 4 млн человек, в боях погибло 7 млн.</a:t>
            </a:r>
          </a:p>
          <a:p>
            <a:r>
              <a:rPr lang="ru-RU" sz="2000" dirty="0">
                <a:effectLst/>
                <a:latin typeface="Alegreya Sans" panose="00000500000000000000" pitchFamily="2" charset="0"/>
                <a:ea typeface="Times New Roman" panose="02020603050405020304" pitchFamily="18" charset="0"/>
              </a:rPr>
              <a:t>Часть трудоспособного населения вывозили для принудительных работ в Германию. Всего вывезли почти 5 млн человек. Они находились там на положении «гражданских пленных», и около половины из них погибло.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88EA13D3-A760-4916-B426-6DBBE56DD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69" y="1662463"/>
            <a:ext cx="4571998" cy="2974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D91AEA-AAA4-4BD3-8841-D66334BE6A7A}"/>
              </a:ext>
            </a:extLst>
          </p:cNvPr>
          <p:cNvSpPr txBox="1"/>
          <p:nvPr/>
        </p:nvSpPr>
        <p:spPr>
          <a:xfrm>
            <a:off x="910168" y="4890274"/>
            <a:ext cx="4343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i="1" dirty="0">
                <a:effectLst/>
                <a:latin typeface="Alegreya Sans" panose="00000500000000000000" pitchFamily="2" charset="0"/>
                <a:ea typeface="Times New Roman" panose="02020603050405020304" pitchFamily="18" charset="0"/>
              </a:rPr>
              <a:t>Объявление немецкого коменданта в селе Мариновка на территории Донбасса Украинской ССР в годы германской оккупации</a:t>
            </a:r>
          </a:p>
        </p:txBody>
      </p:sp>
    </p:spTree>
    <p:extLst>
      <p:ext uri="{BB962C8B-B14F-4D97-AF65-F5344CB8AC3E}">
        <p14:creationId xmlns:p14="http://schemas.microsoft.com/office/powerpoint/2010/main" val="2412616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96D3F84-708A-45A4-B700-1AE87B73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211159"/>
            <a:ext cx="11802534" cy="660908"/>
          </a:xfrm>
        </p:spPr>
        <p:txBody>
          <a:bodyPr>
            <a:normAutofit fontScale="90000"/>
          </a:bodyPr>
          <a:lstStyle/>
          <a:p>
            <a:r>
              <a:rPr lang="ru-RU" cap="none" dirty="0">
                <a:latin typeface="Alegreya Sans SC Black" panose="00000A00000000000000" pitchFamily="2" charset="0"/>
              </a:rPr>
              <a:t>Геноцид советских граждан</a:t>
            </a:r>
            <a:endParaRPr lang="ru-RU" dirty="0"/>
          </a:p>
        </p:txBody>
      </p:sp>
      <p:sp>
        <p:nvSpPr>
          <p:cNvPr id="6" name="Номер слайда 4">
            <a:extLst>
              <a:ext uri="{FF2B5EF4-FFF2-40B4-BE49-F238E27FC236}">
                <a16:creationId xmlns:a16="http://schemas.microsoft.com/office/drawing/2014/main" id="{B074150F-9A1D-48DF-9236-5FD8618066FF}"/>
              </a:ext>
            </a:extLst>
          </p:cNvPr>
          <p:cNvSpPr txBox="1">
            <a:spLocks/>
          </p:cNvSpPr>
          <p:nvPr/>
        </p:nvSpPr>
        <p:spPr>
          <a:xfrm>
            <a:off x="11534470" y="6184044"/>
            <a:ext cx="462797" cy="462797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9098EF-B01D-455D-A629-E79ADE9F27C9}" type="slidenum">
              <a:rPr lang="ru-RU" sz="2400" smtClean="0">
                <a:latin typeface="Alegreya Sans SC Black" panose="00000A00000000000000" pitchFamily="2" charset="0"/>
              </a:rPr>
              <a:pPr/>
              <a:t>4</a:t>
            </a:fld>
            <a:endParaRPr lang="ru-RU" sz="2400" dirty="0">
              <a:latin typeface="Alegreya Sans SC Black" panose="00000A00000000000000" pitchFamily="2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04AB71C-C9C4-4C9C-B760-19A77BC1D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999" y="1402732"/>
            <a:ext cx="6434667" cy="4293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B93CFB-C4A9-4BD5-8AD6-3891B1C899C6}"/>
              </a:ext>
            </a:extLst>
          </p:cNvPr>
          <p:cNvSpPr txBox="1"/>
          <p:nvPr/>
        </p:nvSpPr>
        <p:spPr>
          <a:xfrm>
            <a:off x="338666" y="1402732"/>
            <a:ext cx="4541003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effectLst/>
                <a:latin typeface="Alegreya Sans" panose="00000500000000000000" pitchFamily="2" charset="0"/>
                <a:ea typeface="Times New Roman" panose="02020603050405020304" pitchFamily="18" charset="0"/>
              </a:rPr>
              <a:t>Осенью 1941 года румынскими оккупантами в селе Богдановка был создан концентрационный лагерь для евреев на территории свинокомплекса у реки Южный Буг. К 1 декабря 1941 года в лагере находилось более 54 000 евреев из Одессы и Бессарабии. В середине декабря в Богдановке вспыхнула эпидемия тифа. Румыны и немцы решили уничтожить все население лагеря. Операция по уничтожению началась 21 декабря. В наше время на месте бывшего концлагеря находится Мемориал памяти жертв холокоста “Богдановка”.</a:t>
            </a:r>
          </a:p>
        </p:txBody>
      </p:sp>
    </p:spTree>
    <p:extLst>
      <p:ext uri="{BB962C8B-B14F-4D97-AF65-F5344CB8AC3E}">
        <p14:creationId xmlns:p14="http://schemas.microsoft.com/office/powerpoint/2010/main" val="2371915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96D3F84-708A-45A4-B700-1AE87B73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211159"/>
            <a:ext cx="11802534" cy="660908"/>
          </a:xfrm>
        </p:spPr>
        <p:txBody>
          <a:bodyPr>
            <a:normAutofit fontScale="90000"/>
          </a:bodyPr>
          <a:lstStyle/>
          <a:p>
            <a:r>
              <a:rPr lang="ru-RU" cap="none" dirty="0">
                <a:latin typeface="Alegreya Sans SC Black" panose="00000A00000000000000" pitchFamily="2" charset="0"/>
              </a:rPr>
              <a:t>Геноцид советских граждан</a:t>
            </a:r>
            <a:endParaRPr lang="ru-RU" dirty="0"/>
          </a:p>
        </p:txBody>
      </p:sp>
      <p:sp>
        <p:nvSpPr>
          <p:cNvPr id="6" name="Номер слайда 4">
            <a:extLst>
              <a:ext uri="{FF2B5EF4-FFF2-40B4-BE49-F238E27FC236}">
                <a16:creationId xmlns:a16="http://schemas.microsoft.com/office/drawing/2014/main" id="{B074150F-9A1D-48DF-9236-5FD8618066FF}"/>
              </a:ext>
            </a:extLst>
          </p:cNvPr>
          <p:cNvSpPr txBox="1">
            <a:spLocks/>
          </p:cNvSpPr>
          <p:nvPr/>
        </p:nvSpPr>
        <p:spPr>
          <a:xfrm>
            <a:off x="11534470" y="6184044"/>
            <a:ext cx="462797" cy="462797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9098EF-B01D-455D-A629-E79ADE9F27C9}" type="slidenum">
              <a:rPr lang="ru-RU" sz="2400" smtClean="0">
                <a:latin typeface="Alegreya Sans SC Black" panose="00000A00000000000000" pitchFamily="2" charset="0"/>
              </a:rPr>
              <a:pPr/>
              <a:t>5</a:t>
            </a:fld>
            <a:endParaRPr lang="ru-RU" sz="2400" dirty="0">
              <a:latin typeface="Alegreya Sans SC Black" panose="00000A00000000000000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D683939-D9B3-4A9A-A0F6-1F5FB4494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365" y="1111446"/>
            <a:ext cx="6531270" cy="5434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3136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96D3F84-708A-45A4-B700-1AE87B73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211159"/>
            <a:ext cx="11802534" cy="660908"/>
          </a:xfrm>
        </p:spPr>
        <p:txBody>
          <a:bodyPr>
            <a:normAutofit fontScale="90000"/>
          </a:bodyPr>
          <a:lstStyle/>
          <a:p>
            <a:r>
              <a:rPr lang="ru-RU" cap="none" dirty="0">
                <a:latin typeface="Alegreya Sans SC Black" panose="00000A00000000000000" pitchFamily="2" charset="0"/>
              </a:rPr>
              <a:t>Сопротивление на оккупированных территориях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CD00D82-CA91-43DF-ADFD-D1F8530620CA}"/>
              </a:ext>
            </a:extLst>
          </p:cNvPr>
          <p:cNvSpPr txBox="1">
            <a:spLocks/>
          </p:cNvSpPr>
          <p:nvPr/>
        </p:nvSpPr>
        <p:spPr>
          <a:xfrm>
            <a:off x="11534470" y="6184044"/>
            <a:ext cx="462797" cy="462797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9098EF-B01D-455D-A629-E79ADE9F27C9}" type="slidenum">
              <a:rPr lang="ru-RU" sz="2400" smtClean="0">
                <a:latin typeface="Alegreya Sans SC Black" panose="00000A00000000000000" pitchFamily="2" charset="0"/>
              </a:rPr>
              <a:pPr/>
              <a:t>6</a:t>
            </a:fld>
            <a:endParaRPr lang="ru-RU" sz="2400" dirty="0">
              <a:latin typeface="Alegreya Sans SC Black" panose="00000A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17C177-0F20-4FCE-8986-430FFEF0E35D}"/>
              </a:ext>
            </a:extLst>
          </p:cNvPr>
          <p:cNvSpPr txBox="1"/>
          <p:nvPr/>
        </p:nvSpPr>
        <p:spPr>
          <a:xfrm>
            <a:off x="546444" y="2505079"/>
            <a:ext cx="411869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effectLst/>
                <a:latin typeface="Alegreya Sans" panose="00000500000000000000" pitchFamily="2" charset="0"/>
                <a:ea typeface="Times New Roman" panose="02020603050405020304" pitchFamily="18" charset="0"/>
              </a:rPr>
              <a:t>Советские партизаны</a:t>
            </a:r>
            <a:r>
              <a:rPr lang="ru-RU" sz="2000" dirty="0">
                <a:effectLst/>
                <a:latin typeface="Alegreya Sans" panose="00000500000000000000" pitchFamily="2" charset="0"/>
                <a:ea typeface="Times New Roman" panose="02020603050405020304" pitchFamily="18" charset="0"/>
              </a:rPr>
              <a:t> — представители народов СССР, боровшиеся против немецкой оккупационной администрации на временно оккупированной территории СССР в период Великой Отечественной войны.</a:t>
            </a:r>
          </a:p>
          <a:p>
            <a:endParaRPr lang="ru-RU" sz="2000" dirty="0">
              <a:effectLst/>
              <a:latin typeface="Alegreya Sans" panose="00000500000000000000" pitchFamily="2" charset="0"/>
              <a:ea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61058A-B721-4582-A6EE-7ED9795E6B25}"/>
              </a:ext>
            </a:extLst>
          </p:cNvPr>
          <p:cNvSpPr txBox="1"/>
          <p:nvPr/>
        </p:nvSpPr>
        <p:spPr>
          <a:xfrm>
            <a:off x="4588934" y="1581748"/>
            <a:ext cx="7408333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Alegreya Sans" panose="00000500000000000000" pitchFamily="2" charset="0"/>
              </a:rPr>
              <a:t>В тактике партизанских действий времён Великой Отечественной можно выделить следующие элементы: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Alegreya Sans" panose="00000500000000000000" pitchFamily="2" charset="0"/>
              </a:rPr>
              <a:t>Диверсионная деятельность, разрушение инфраструктуры противника в любой.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Alegreya Sans" panose="00000500000000000000" pitchFamily="2" charset="0"/>
              </a:rPr>
              <a:t>Разведывательная деятельность.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Alegreya Sans" panose="00000500000000000000" pitchFamily="2" charset="0"/>
              </a:rPr>
              <a:t>Политическая деятельность и антифашистская пропаганда.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Alegreya Sans" panose="00000500000000000000" pitchFamily="2" charset="0"/>
              </a:rPr>
              <a:t>Боевое содействие.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Alegreya Sans" panose="00000500000000000000" pitchFamily="2" charset="0"/>
              </a:rPr>
              <a:t>Уничтожение живой силы противника.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Alegreya Sans" panose="00000500000000000000" pitchFamily="2" charset="0"/>
              </a:rPr>
              <a:t>Ликвидация </a:t>
            </a:r>
            <a:r>
              <a:rPr lang="ru-RU" sz="2000" dirty="0" err="1">
                <a:latin typeface="Alegreya Sans" panose="00000500000000000000" pitchFamily="2" charset="0"/>
              </a:rPr>
              <a:t>лжепартизан</a:t>
            </a:r>
            <a:r>
              <a:rPr lang="ru-RU" sz="2000" dirty="0">
                <a:latin typeface="Alegreya Sans" panose="00000500000000000000" pitchFamily="2" charset="0"/>
              </a:rPr>
              <a:t>, коллаборационистов и глав нацистской администрации.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Alegreya Sans" panose="00000500000000000000" pitchFamily="2" charset="0"/>
              </a:rPr>
              <a:t>Восстановление и сохранение элементов советской власти на оккупированных территориях.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Alegreya Sans" panose="00000500000000000000" pitchFamily="2" charset="0"/>
              </a:rPr>
              <a:t>Мобилизация боеспособного населения и объединение остатков окружённых воинских частей.</a:t>
            </a:r>
          </a:p>
        </p:txBody>
      </p:sp>
    </p:spTree>
    <p:extLst>
      <p:ext uri="{BB962C8B-B14F-4D97-AF65-F5344CB8AC3E}">
        <p14:creationId xmlns:p14="http://schemas.microsoft.com/office/powerpoint/2010/main" val="3939074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96D3F84-708A-45A4-B700-1AE87B73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211159"/>
            <a:ext cx="11802534" cy="660908"/>
          </a:xfrm>
        </p:spPr>
        <p:txBody>
          <a:bodyPr>
            <a:normAutofit fontScale="90000"/>
          </a:bodyPr>
          <a:lstStyle/>
          <a:p>
            <a:r>
              <a:rPr lang="ru-RU" cap="none" dirty="0">
                <a:latin typeface="Alegreya Sans SC Black" panose="00000A00000000000000" pitchFamily="2" charset="0"/>
              </a:rPr>
              <a:t>Сопротивление на оккупированных территориях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CD00D82-CA91-43DF-ADFD-D1F8530620CA}"/>
              </a:ext>
            </a:extLst>
          </p:cNvPr>
          <p:cNvSpPr txBox="1">
            <a:spLocks/>
          </p:cNvSpPr>
          <p:nvPr/>
        </p:nvSpPr>
        <p:spPr>
          <a:xfrm>
            <a:off x="11534470" y="6184044"/>
            <a:ext cx="462797" cy="462797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9098EF-B01D-455D-A629-E79ADE9F27C9}" type="slidenum">
              <a:rPr lang="ru-RU" sz="2400" smtClean="0">
                <a:latin typeface="Alegreya Sans SC Black" panose="00000A00000000000000" pitchFamily="2" charset="0"/>
              </a:rPr>
              <a:pPr/>
              <a:t>7</a:t>
            </a:fld>
            <a:endParaRPr lang="ru-RU" sz="2400" dirty="0">
              <a:latin typeface="Alegreya Sans SC Black" panose="00000A00000000000000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71BCBF1-B59C-4754-8F5E-6B55FBAEC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33" y="1710267"/>
            <a:ext cx="6257663" cy="4171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0E2601-99ED-4B50-AFCE-9989A2294C9B}"/>
              </a:ext>
            </a:extLst>
          </p:cNvPr>
          <p:cNvSpPr txBox="1"/>
          <p:nvPr/>
        </p:nvSpPr>
        <p:spPr>
          <a:xfrm>
            <a:off x="7323667" y="2404671"/>
            <a:ext cx="454100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effectLst/>
                <a:latin typeface="Alegreya Sans" panose="00000500000000000000" pitchFamily="2" charset="0"/>
                <a:ea typeface="Times New Roman" panose="02020603050405020304" pitchFamily="18" charset="0"/>
              </a:rPr>
              <a:t>Рабоче-крестьянская Красная армия (сокр. РККА, Красная армия) — формирование вооружённых сил, сухопутные войска Вооружённых сил РСФСР в 1918—1922 годах и сухопутная составляющая Вооружённых сил СССР в 1922—1946 годах.</a:t>
            </a:r>
          </a:p>
        </p:txBody>
      </p:sp>
    </p:spTree>
    <p:extLst>
      <p:ext uri="{BB962C8B-B14F-4D97-AF65-F5344CB8AC3E}">
        <p14:creationId xmlns:p14="http://schemas.microsoft.com/office/powerpoint/2010/main" val="1822067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96D3F84-708A-45A4-B700-1AE87B73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211159"/>
            <a:ext cx="11802534" cy="660908"/>
          </a:xfrm>
        </p:spPr>
        <p:txBody>
          <a:bodyPr>
            <a:normAutofit fontScale="90000"/>
          </a:bodyPr>
          <a:lstStyle/>
          <a:p>
            <a:r>
              <a:rPr lang="ru-RU" cap="none" dirty="0">
                <a:latin typeface="Alegreya Sans SC Black" panose="00000A00000000000000" pitchFamily="2" charset="0"/>
              </a:rPr>
              <a:t>Сопротивление на оккупированных территориях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CD00D82-CA91-43DF-ADFD-D1F8530620CA}"/>
              </a:ext>
            </a:extLst>
          </p:cNvPr>
          <p:cNvSpPr txBox="1">
            <a:spLocks/>
          </p:cNvSpPr>
          <p:nvPr/>
        </p:nvSpPr>
        <p:spPr>
          <a:xfrm>
            <a:off x="11534470" y="6184044"/>
            <a:ext cx="462797" cy="462797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9098EF-B01D-455D-A629-E79ADE9F27C9}" type="slidenum">
              <a:rPr lang="ru-RU" sz="2400" smtClean="0">
                <a:latin typeface="Alegreya Sans SC Black" panose="00000A00000000000000" pitchFamily="2" charset="0"/>
              </a:rPr>
              <a:pPr/>
              <a:t>8</a:t>
            </a:fld>
            <a:endParaRPr lang="ru-RU" sz="2400" dirty="0">
              <a:latin typeface="Alegreya Sans SC Black" panose="00000A00000000000000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0389905-4CE4-44E5-9965-AC84A5CAF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199" y="1127739"/>
            <a:ext cx="5040859" cy="4800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17C177-0F20-4FCE-8986-430FFEF0E35D}"/>
              </a:ext>
            </a:extLst>
          </p:cNvPr>
          <p:cNvSpPr txBox="1"/>
          <p:nvPr/>
        </p:nvSpPr>
        <p:spPr>
          <a:xfrm>
            <a:off x="817376" y="1785413"/>
            <a:ext cx="454100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effectLst/>
                <a:latin typeface="Alegreya Sans" panose="00000500000000000000" pitchFamily="2" charset="0"/>
                <a:ea typeface="Times New Roman" panose="02020603050405020304" pitchFamily="18" charset="0"/>
              </a:rPr>
              <a:t>Днём создания РККА принято считать 23 февраля 1918 года (День защитника Отечества). Именно в этот день началась массовая запись добровольцев в отряды РККА, создаваемые согласно декрету Совета народных комиссаров РСФСР «О </a:t>
            </a:r>
            <a:r>
              <a:rPr lang="ru-RU" sz="2000" dirty="0" err="1">
                <a:effectLst/>
                <a:latin typeface="Alegreya Sans" panose="00000500000000000000" pitchFamily="2" charset="0"/>
                <a:ea typeface="Times New Roman" panose="02020603050405020304" pitchFamily="18" charset="0"/>
              </a:rPr>
              <a:t>Рабочекрестьянской</a:t>
            </a:r>
            <a:r>
              <a:rPr lang="ru-RU" sz="2000" dirty="0">
                <a:effectLst/>
                <a:latin typeface="Alegreya Sans" panose="00000500000000000000" pitchFamily="2" charset="0"/>
                <a:ea typeface="Times New Roman" panose="02020603050405020304" pitchFamily="18" charset="0"/>
              </a:rPr>
              <a:t> Красной армии», подписанному 15 (28) января 1918 года. 13 апреля 1918 года из латышских стрелков была сформирована Латышская стрелковая дивизия, которая стала первой дивизией РККА.</a:t>
            </a:r>
          </a:p>
        </p:txBody>
      </p:sp>
    </p:spTree>
    <p:extLst>
      <p:ext uri="{BB962C8B-B14F-4D97-AF65-F5344CB8AC3E}">
        <p14:creationId xmlns:p14="http://schemas.microsoft.com/office/powerpoint/2010/main" val="1992398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96D3F84-708A-45A4-B700-1AE87B73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211159"/>
            <a:ext cx="11802534" cy="660908"/>
          </a:xfrm>
        </p:spPr>
        <p:txBody>
          <a:bodyPr>
            <a:normAutofit fontScale="90000"/>
          </a:bodyPr>
          <a:lstStyle/>
          <a:p>
            <a:r>
              <a:rPr lang="ru-RU" cap="none" dirty="0">
                <a:latin typeface="Alegreya Sans SC Black" panose="00000A00000000000000" pitchFamily="2" charset="0"/>
              </a:rPr>
              <a:t>Партизанское движение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BADFFF7-CC77-49E4-874C-B5A73F55CB08}"/>
              </a:ext>
            </a:extLst>
          </p:cNvPr>
          <p:cNvSpPr txBox="1">
            <a:spLocks/>
          </p:cNvSpPr>
          <p:nvPr/>
        </p:nvSpPr>
        <p:spPr>
          <a:xfrm>
            <a:off x="11534470" y="6184044"/>
            <a:ext cx="462797" cy="462797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9098EF-B01D-455D-A629-E79ADE9F27C9}" type="slidenum">
              <a:rPr lang="ru-RU" sz="2400" smtClean="0">
                <a:latin typeface="Alegreya Sans SC Black" panose="00000A00000000000000" pitchFamily="2" charset="0"/>
              </a:rPr>
              <a:pPr/>
              <a:t>9</a:t>
            </a:fld>
            <a:endParaRPr lang="ru-RU" sz="2400" dirty="0">
              <a:latin typeface="Alegreya Sans SC Black" panose="00000A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BBBD6F-3126-0563-CDE9-6BA83DD8CCCC}"/>
              </a:ext>
            </a:extLst>
          </p:cNvPr>
          <p:cNvSpPr txBox="1"/>
          <p:nvPr/>
        </p:nvSpPr>
        <p:spPr>
          <a:xfrm>
            <a:off x="6993467" y="2007354"/>
            <a:ext cx="4541003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effectLst/>
                <a:latin typeface="Alegreya Sans" panose="00000500000000000000" pitchFamily="2" charset="0"/>
                <a:ea typeface="Times New Roman" panose="02020603050405020304" pitchFamily="18" charset="0"/>
              </a:rPr>
              <a:t>Партизанское движение во время Великой Отечественной войны было масштабным и хорошо организованным. Главное отличие партизанского движения от народных выступлений – наличие четкой системы командования, легальность и подчинение советской власти. Численность партизан в военные годы насчитывала порядка миллиона человек.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70AB7F4-EA71-FB60-18D3-0759F56AF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30" y="1597940"/>
            <a:ext cx="5785850" cy="4074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316137"/>
      </p:ext>
    </p:extLst>
  </p:cSld>
  <p:clrMapOvr>
    <a:masterClrMapping/>
  </p:clrMapOvr>
</p:sld>
</file>

<file path=ppt/theme/theme1.xml><?xml version="1.0" encoding="utf-8"?>
<a:theme xmlns:a="http://schemas.openxmlformats.org/drawingml/2006/main" name="Посылка">
  <a:themeElements>
    <a:clrScheme name="Посылка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Посылка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Посылка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TM10001115[[fn=Посылка]]</Template>
  <TotalTime>219</TotalTime>
  <Words>772</Words>
  <Application>Microsoft Macintosh PowerPoint</Application>
  <PresentationFormat>Widescreen</PresentationFormat>
  <Paragraphs>59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Corbel</vt:lpstr>
      <vt:lpstr>Calibri</vt:lpstr>
      <vt:lpstr>Alegreya Sans</vt:lpstr>
      <vt:lpstr>Arial</vt:lpstr>
      <vt:lpstr>Alegreya Sans SC Black</vt:lpstr>
      <vt:lpstr>Gill Sans MT</vt:lpstr>
      <vt:lpstr>Посылка</vt:lpstr>
      <vt:lpstr>Борьба советского народа против германского нацизма</vt:lpstr>
      <vt:lpstr>Нацистский режим на оккупированных советских территориях</vt:lpstr>
      <vt:lpstr>Геноцид советских граждан</vt:lpstr>
      <vt:lpstr>Геноцид советских граждан</vt:lpstr>
      <vt:lpstr>Геноцид советских граждан</vt:lpstr>
      <vt:lpstr>Сопротивление на оккупированных территориях</vt:lpstr>
      <vt:lpstr>Сопротивление на оккупированных территориях</vt:lpstr>
      <vt:lpstr>Сопротивление на оккупированных территориях</vt:lpstr>
      <vt:lpstr>Партизанское движение</vt:lpstr>
      <vt:lpstr>Партизанское движение</vt:lpstr>
      <vt:lpstr>Проблема коллаборационизма</vt:lpstr>
      <vt:lpstr>Проблема коллаборационизма</vt:lpstr>
      <vt:lpstr>Выводы</vt:lpstr>
      <vt:lpstr>Выводы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Grigory Tomchuk</dc:creator>
  <cp:lastModifiedBy>Grigory Tomchuk</cp:lastModifiedBy>
  <cp:revision>53</cp:revision>
  <dcterms:created xsi:type="dcterms:W3CDTF">2024-04-09T00:22:27Z</dcterms:created>
  <dcterms:modified xsi:type="dcterms:W3CDTF">2024-04-09T10:48:30Z</dcterms:modified>
</cp:coreProperties>
</file>